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859" r:id="rId2"/>
    <p:sldId id="1087" r:id="rId3"/>
    <p:sldId id="1089" r:id="rId4"/>
    <p:sldId id="1090" r:id="rId5"/>
    <p:sldId id="1122" r:id="rId6"/>
    <p:sldId id="1123" r:id="rId7"/>
    <p:sldId id="1124" r:id="rId8"/>
    <p:sldId id="1126" r:id="rId9"/>
    <p:sldId id="1091" r:id="rId10"/>
    <p:sldId id="1092" r:id="rId11"/>
    <p:sldId id="1127" r:id="rId12"/>
    <p:sldId id="1128" r:id="rId13"/>
    <p:sldId id="1129" r:id="rId14"/>
    <p:sldId id="1130" r:id="rId15"/>
    <p:sldId id="1131" r:id="rId16"/>
    <p:sldId id="1140" r:id="rId17"/>
    <p:sldId id="1132" r:id="rId18"/>
    <p:sldId id="1133" r:id="rId19"/>
    <p:sldId id="1134" r:id="rId20"/>
    <p:sldId id="1135" r:id="rId21"/>
    <p:sldId id="1136" r:id="rId22"/>
    <p:sldId id="1137" r:id="rId23"/>
    <p:sldId id="1093" r:id="rId24"/>
    <p:sldId id="1094" r:id="rId25"/>
    <p:sldId id="1141" r:id="rId26"/>
    <p:sldId id="1111" r:id="rId27"/>
    <p:sldId id="1097" r:id="rId28"/>
    <p:sldId id="1098" r:id="rId29"/>
    <p:sldId id="1144" r:id="rId30"/>
    <p:sldId id="1143" r:id="rId31"/>
    <p:sldId id="1112" r:id="rId32"/>
    <p:sldId id="1145" r:id="rId33"/>
    <p:sldId id="1113" r:id="rId34"/>
    <p:sldId id="1114" r:id="rId35"/>
    <p:sldId id="1147" r:id="rId36"/>
    <p:sldId id="1148" r:id="rId37"/>
    <p:sldId id="1146" r:id="rId38"/>
    <p:sldId id="1149" r:id="rId39"/>
    <p:sldId id="1150" r:id="rId40"/>
    <p:sldId id="1102" r:id="rId4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2025/8/1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2025/8/1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40.png"/></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ea typeface="微软雅黑" panose="020B0503020204020204" pitchFamily="34" charset="-122"/>
                <a:cs typeface="Times New Roman" panose="02020603050405020304" pitchFamily="18" charset="0"/>
              </a:rPr>
              <a:t>4</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分子空间结构与物质性质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分子的空间结构</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2458310" y="3492130"/>
            <a:ext cx="3600400" cy="384622"/>
          </a:xfrm>
          <a:prstGeom prst="rect">
            <a:avLst/>
          </a:prstGeom>
        </p:spPr>
      </p:pic>
      <p:pic>
        <p:nvPicPr>
          <p:cNvPr id="3" name="图片 2"/>
          <p:cNvPicPr>
            <a:picLocks noChangeAspect="1"/>
          </p:cNvPicPr>
          <p:nvPr/>
        </p:nvPicPr>
        <p:blipFill>
          <a:blip r:embed="rId2"/>
          <a:stretch>
            <a:fillRect/>
          </a:stretch>
        </p:blipFill>
        <p:spPr>
          <a:xfrm>
            <a:off x="360854" y="2636912"/>
            <a:ext cx="10270856" cy="792088"/>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1748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型分子的价电子对数的计算方法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是中心原子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是配位原子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，分子的价电子对数可以通过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式确定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价电子对数目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中心原子的价电子数</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每个配位原子提供的价电子数</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中心原子的价电子数＝最外层电子数。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配位原子提供的价电子数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卤素原子、氢原子按提供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个价电子数计算。如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原子作为配位原子时按不提供价电子计算。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174815"/>
              </a:xfrm>
              <a:blipFill>
                <a:blip r:embed="rId3"/>
                <a:stretch>
                  <a:fillRect l="-796" r="-849" b="-47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8943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119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对于复杂离子，在计算价电子对数时，还应加上或减去离子所带的电荷数。如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若剩余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个电子，即出现奇数电子，也把这个单电子当作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对电子处理。如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11924"/>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9582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价电子对数与中心原子的杂化轨道类型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具有相同价电子对数的分子，中心原子的杂化轨道类型相同，价电子对分布的几何构型相同。即价电子对数＝杂化轨道数。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分子的价电子对数都是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，中心原子的杂化轨道数目均为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，中心原子均采取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杂化，价电子对分布的几何构型均为四面体。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2141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价电子对数与配位原子数目相等的</a:t>
            </a:r>
            <a:r>
              <a:rPr lang="en-US" altLang="zh-CN" b="1" dirty="0" err="1">
                <a:solidFill>
                  <a:srgbClr val="000000"/>
                </a:solidFill>
                <a:latin typeface="黑体" panose="02010609060101010101" pitchFamily="49" charset="-122"/>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型分子的几何构型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对于价电子对全是成键电子对的分子，价电子对的几何构型与分子的空间结构是一致的。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30737154"/>
              </p:ext>
            </p:extLst>
          </p:nvPr>
        </p:nvGraphicFramePr>
        <p:xfrm>
          <a:off x="343710" y="2530584"/>
          <a:ext cx="11502992" cy="2194560"/>
        </p:xfrm>
        <a:graphic>
          <a:graphicData uri="http://schemas.openxmlformats.org/drawingml/2006/table">
            <a:tbl>
              <a:tblPr firstRow="1" firstCol="1" bandRow="1"/>
              <a:tblGrid>
                <a:gridCol w="2875748">
                  <a:extLst>
                    <a:ext uri="{9D8B030D-6E8A-4147-A177-3AD203B41FA5}">
                      <a16:colId xmlns:a16="http://schemas.microsoft.com/office/drawing/2014/main" val="2358563355"/>
                    </a:ext>
                  </a:extLst>
                </a:gridCol>
                <a:gridCol w="2875748">
                  <a:extLst>
                    <a:ext uri="{9D8B030D-6E8A-4147-A177-3AD203B41FA5}">
                      <a16:colId xmlns:a16="http://schemas.microsoft.com/office/drawing/2014/main" val="1317006178"/>
                    </a:ext>
                  </a:extLst>
                </a:gridCol>
                <a:gridCol w="2875748">
                  <a:extLst>
                    <a:ext uri="{9D8B030D-6E8A-4147-A177-3AD203B41FA5}">
                      <a16:colId xmlns:a16="http://schemas.microsoft.com/office/drawing/2014/main" val="344724556"/>
                    </a:ext>
                  </a:extLst>
                </a:gridCol>
                <a:gridCol w="2875748">
                  <a:extLst>
                    <a:ext uri="{9D8B030D-6E8A-4147-A177-3AD203B41FA5}">
                      <a16:colId xmlns:a16="http://schemas.microsoft.com/office/drawing/2014/main" val="1476829134"/>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价电子对数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几何构型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079378339"/>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68857520"/>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03880083"/>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8293809"/>
                  </a:ext>
                </a:extLst>
              </a:tr>
            </a:tbl>
          </a:graphicData>
        </a:graphic>
      </p:graphicFrame>
    </p:spTree>
    <p:extLst>
      <p:ext uri="{BB962C8B-B14F-4D97-AF65-F5344CB8AC3E}">
        <p14:creationId xmlns:p14="http://schemas.microsoft.com/office/powerpoint/2010/main" val="1694609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孤电子对数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的分子空间结构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孤电子对、成键电子对之间斥力大小的顺序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孤电子对与孤电子对之间的斥力＞孤电子对与成键电子对之间的斥力＞成键电子对与成键电子对之间的斥力。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9148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价电子对互斥理论与分子构型：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628573839"/>
              </p:ext>
            </p:extLst>
          </p:nvPr>
        </p:nvGraphicFramePr>
        <p:xfrm>
          <a:off x="343712" y="1412776"/>
          <a:ext cx="11502990" cy="2520281"/>
        </p:xfrm>
        <a:graphic>
          <a:graphicData uri="http://schemas.openxmlformats.org/drawingml/2006/table">
            <a:tbl>
              <a:tblPr firstRow="1" firstCol="1" bandRow="1"/>
              <a:tblGrid>
                <a:gridCol w="966251">
                  <a:extLst>
                    <a:ext uri="{9D8B030D-6E8A-4147-A177-3AD203B41FA5}">
                      <a16:colId xmlns:a16="http://schemas.microsoft.com/office/drawing/2014/main" val="893809608"/>
                    </a:ext>
                  </a:extLst>
                </a:gridCol>
                <a:gridCol w="1686338">
                  <a:extLst>
                    <a:ext uri="{9D8B030D-6E8A-4147-A177-3AD203B41FA5}">
                      <a16:colId xmlns:a16="http://schemas.microsoft.com/office/drawing/2014/main" val="3451037339"/>
                    </a:ext>
                  </a:extLst>
                </a:gridCol>
                <a:gridCol w="1950907">
                  <a:extLst>
                    <a:ext uri="{9D8B030D-6E8A-4147-A177-3AD203B41FA5}">
                      <a16:colId xmlns:a16="http://schemas.microsoft.com/office/drawing/2014/main" val="1808107537"/>
                    </a:ext>
                  </a:extLst>
                </a:gridCol>
                <a:gridCol w="1598916">
                  <a:extLst>
                    <a:ext uri="{9D8B030D-6E8A-4147-A177-3AD203B41FA5}">
                      <a16:colId xmlns:a16="http://schemas.microsoft.com/office/drawing/2014/main" val="1313438712"/>
                    </a:ext>
                  </a:extLst>
                </a:gridCol>
                <a:gridCol w="2305199">
                  <a:extLst>
                    <a:ext uri="{9D8B030D-6E8A-4147-A177-3AD203B41FA5}">
                      <a16:colId xmlns:a16="http://schemas.microsoft.com/office/drawing/2014/main" val="2189735560"/>
                    </a:ext>
                  </a:extLst>
                </a:gridCol>
                <a:gridCol w="1352752">
                  <a:extLst>
                    <a:ext uri="{9D8B030D-6E8A-4147-A177-3AD203B41FA5}">
                      <a16:colId xmlns:a16="http://schemas.microsoft.com/office/drawing/2014/main" val="2607783978"/>
                    </a:ext>
                  </a:extLst>
                </a:gridCol>
                <a:gridCol w="1642627">
                  <a:extLst>
                    <a:ext uri="{9D8B030D-6E8A-4147-A177-3AD203B41FA5}">
                      <a16:colId xmlns:a16="http://schemas.microsoft.com/office/drawing/2014/main" val="2496434416"/>
                    </a:ext>
                  </a:extLst>
                </a:gridCol>
              </a:tblGrid>
              <a:tr h="62645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价电子对数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成键电子对数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孤电子对数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分子的空间结构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键角</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同类型分子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72675315"/>
                  </a:ext>
                </a:extLst>
              </a:tr>
              <a:tr h="631274">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109</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766223"/>
                  </a:ext>
                </a:extLst>
              </a:tr>
              <a:tr h="631274">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三角锥</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107.3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03782043"/>
                  </a:ext>
                </a:extLst>
              </a:tr>
              <a:tr h="631274">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104.5</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23579651"/>
                  </a:ext>
                </a:extLst>
              </a:tr>
            </a:tbl>
          </a:graphicData>
        </a:graphic>
      </p:graphicFrame>
    </p:spTree>
    <p:extLst>
      <p:ext uri="{BB962C8B-B14F-4D97-AF65-F5344CB8AC3E}">
        <p14:creationId xmlns:p14="http://schemas.microsoft.com/office/powerpoint/2010/main" val="23233618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4626268"/>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型分子中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之间通过两对或三对电子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即通过双键或三键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结合而成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则价层电子对互斥模型把双键或三键作为一个电子对看待。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由于孤电子对有较大斥力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含孤电子对的分子的实测键角几乎都小于价层电子对互斥模型的预测值。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价层电子对之间相互排斥作用大小的一般规律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孤电子对与孤电子对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孤电子对与成键电子对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成键电子对与成键电子对。随着孤电子对数目的增多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成键电子对与成键电子对之间的斥力减小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键角也减小。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价层电子对互斥模型一般不能用于预测以过渡金属为中心原子的分子</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温馨提示.eps" descr="id:2147490321;FounderCES"/>
          <p:cNvPicPr/>
          <p:nvPr/>
        </p:nvPicPr>
        <p:blipFill>
          <a:blip r:embed="rId3"/>
          <a:stretch>
            <a:fillRect/>
          </a:stretch>
        </p:blipFill>
        <p:spPr>
          <a:xfrm>
            <a:off x="360854" y="889580"/>
            <a:ext cx="1830705" cy="359410"/>
          </a:xfrm>
          <a:prstGeom prst="rect">
            <a:avLst/>
          </a:prstGeom>
        </p:spPr>
      </p:pic>
    </p:spTree>
    <p:extLst>
      <p:ext uri="{BB962C8B-B14F-4D97-AF65-F5344CB8AC3E}">
        <p14:creationId xmlns:p14="http://schemas.microsoft.com/office/powerpoint/2010/main" val="3854315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5960068" y="3105207"/>
            <a:ext cx="936104" cy="384622"/>
          </a:xfrm>
          <a:prstGeom prst="rect">
            <a:avLst/>
          </a:prstGeom>
        </p:spPr>
      </p:pic>
      <p:pic>
        <p:nvPicPr>
          <p:cNvPr id="4" name="图片 3"/>
          <p:cNvPicPr>
            <a:picLocks noChangeAspect="1"/>
          </p:cNvPicPr>
          <p:nvPr/>
        </p:nvPicPr>
        <p:blipFill>
          <a:blip r:embed="rId2"/>
          <a:stretch>
            <a:fillRect/>
          </a:stretch>
        </p:blipFill>
        <p:spPr>
          <a:xfrm>
            <a:off x="5663158" y="2558078"/>
            <a:ext cx="1224136" cy="384622"/>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的极性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分子的极性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极性分子和非极性分子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极性分子：正电荷重心和负电荷重心不相重合的分子。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非极性分子：正电荷重心和负电荷重心相重合的分子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0328;FounderCES"/>
          <p:cNvPicPr/>
          <p:nvPr/>
        </p:nvPicPr>
        <p:blipFill>
          <a:blip r:embed="rId3"/>
          <a:stretch>
            <a:fillRect/>
          </a:stretch>
        </p:blipFill>
        <p:spPr>
          <a:xfrm>
            <a:off x="360854" y="889580"/>
            <a:ext cx="1354455" cy="359410"/>
          </a:xfrm>
          <a:prstGeom prst="rect">
            <a:avLst/>
          </a:prstGeom>
        </p:spPr>
      </p:pic>
    </p:spTree>
    <p:extLst>
      <p:ext uri="{BB962C8B-B14F-4D97-AF65-F5344CB8AC3E}">
        <p14:creationId xmlns:p14="http://schemas.microsoft.com/office/powerpoint/2010/main" val="93978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7085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键的极性与分子的极性的关系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极性键</a:t>
                </a:r>
                <a14:m>
                  <m:oMath xmlns:m="http://schemas.openxmlformats.org/officeDocument/2006/math">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空间不对称</m:t>
                        </m:r>
                      </m:e>
                    </m:groupCh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极性分子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双原子分子，如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𝐇𝐂𝐥</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𝐇𝐁𝐫</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形分子，如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三角锥形分子，如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𝐏</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四面体形分子，如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𝐂𝐇𝐂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𝐂𝐥</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e>
                          </m:mr>
                        </m:m>
                      </m:e>
                    </m:d>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70858"/>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385482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63411"/>
              </a:xfrm>
            </p:spPr>
            <p:txBody>
              <a:bodyPr/>
              <a:lstStyle/>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极键性或非极性键</a:t>
                </a:r>
                <a14:m>
                  <m:oMath xmlns:m="http://schemas.openxmlformats.org/officeDocument/2006/math">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空间对称</m:t>
                        </m:r>
                      </m:e>
                    </m:groupCh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非极性分子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单质分子，如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直线形分子，如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平面正三角形分子，如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𝐅</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正四面体形分子，如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𝐅</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e>
                          </m:mr>
                        </m:m>
                      </m:e>
                    </m:d>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63411"/>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57723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导引图.eps" descr="id:2147488385;FounderCES"/>
          <p:cNvPicPr/>
          <p:nvPr/>
        </p:nvPicPr>
        <p:blipFill>
          <a:blip r:embed="rId2">
            <a:clrChange>
              <a:clrFrom>
                <a:srgbClr val="000000">
                  <a:alpha val="0"/>
                </a:srgbClr>
              </a:clrFrom>
              <a:clrTo>
                <a:srgbClr val="000000">
                  <a:alpha val="0"/>
                </a:srgbClr>
              </a:clrTo>
            </a:clrChange>
          </a:blip>
          <a:stretch>
            <a:fillRect/>
          </a:stretch>
        </p:blipFill>
        <p:spPr>
          <a:xfrm>
            <a:off x="3702209" y="746948"/>
            <a:ext cx="4785995" cy="539750"/>
          </a:xfrm>
          <a:prstGeom prst="rect">
            <a:avLst/>
          </a:prstGeom>
        </p:spPr>
      </p:pic>
      <p:pic>
        <p:nvPicPr>
          <p:cNvPr id="5" name="jg4.eps" descr="id:2147490269;FounderCES"/>
          <p:cNvPicPr/>
          <p:nvPr/>
        </p:nvPicPr>
        <p:blipFill>
          <a:blip r:embed="rId3"/>
          <a:stretch>
            <a:fillRect/>
          </a:stretch>
        </p:blipFill>
        <p:spPr>
          <a:xfrm>
            <a:off x="2422798" y="1450974"/>
            <a:ext cx="7337489" cy="5181655"/>
          </a:xfrm>
          <a:prstGeom prst="rect">
            <a:avLst/>
          </a:prstGeom>
        </p:spPr>
      </p:pic>
    </p:spTree>
    <p:extLst>
      <p:ext uri="{BB962C8B-B14F-4D97-AF65-F5344CB8AC3E}">
        <p14:creationId xmlns:p14="http://schemas.microsoft.com/office/powerpoint/2010/main" val="2589507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分子的极性对物质性质的影响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分子的极性对物质的熔点、沸点、溶解性等物理性质有显著的影响。一般情况下，极性分子的熔、沸点比非极性分子的熔、沸点高。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相似相溶规则：一般情况下，由极性分子构成的物质易溶于极性溶剂，如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易溶于水；由非极性分子构成的物质易溶于非极性溶剂，如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易溶于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6248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分子极性的判断方法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双原子分子：双原子分子的极性取决于成键原子之间的共价键是否有极性。单质分子由同种元素组成，原子之间以非极性键结合，是非极性分子。化合物由不同种元素组成，原子之间以极性键结合，是极性分子。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多原子分子：多原子分子的极性取决于分子的空间结构，与键的极性无关。若分子的空间结构是对称的，则是非极性分子，例如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；若分子的空间结构是不对称的，则是极性分子，例如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。只含有非极性键的双原子分子或多原子分子大多数是非极性分子。如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3243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型分子的极性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空间结构为直线形、平面三角形、正四面体形，为非极性分子；空间结构为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形、三角锥形，为极性分子。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中心原子的价电子对有不参与成键，即存在孤电子对，分子的空间结构不对称的，为极性分子。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型分子，一般是极性分子。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41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015852" y="3490437"/>
            <a:ext cx="1224136" cy="38462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9253"/>
                <a:ext cx="11485848" cy="4044825"/>
              </a:xfrm>
            </p:spPr>
            <p:txBody>
              <a:bodyPr/>
              <a:lstStyle/>
              <a:p>
                <a:pPr hangingPunct="0">
                  <a:lnSpc>
                    <a:spcPct val="12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的极性与分子的极性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非极性分子</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m:t>①</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只由非极性键形成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m:t>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由极性键形成，结构对称，正电荷</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重心和负电荷重心重合</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𝐁</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𝐅</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e>
                          </m:mr>
                          <m:m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极性分子：由极性键形成，空间结构不对称</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𝐇𝐂𝐥</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𝐇𝐂𝐍</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等</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mr>
                        </m:m>
                      </m:e>
                    </m:d>
                  </m:oMath>
                </a14:m>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9253"/>
                <a:ext cx="11485848" cy="4044825"/>
              </a:xfrm>
              <a:blipFill>
                <a:blip r:embed="rId3"/>
                <a:stretch>
                  <a:fillRect l="-796" t="-905"/>
                </a:stretch>
              </a:blipFill>
            </p:spPr>
            <p:txBody>
              <a:bodyPr/>
              <a:lstStyle/>
              <a:p>
                <a:r>
                  <a:rPr lang="zh-CN" altLang="en-US">
                    <a:noFill/>
                  </a:rPr>
                  <a:t> </a:t>
                </a:r>
              </a:p>
            </p:txBody>
          </p:sp>
        </mc:Fallback>
      </mc:AlternateContent>
      <p:pic>
        <p:nvPicPr>
          <p:cNvPr id="3" name="24要点破.eps" descr="id:2147488554;FounderCES"/>
          <p:cNvPicPr/>
          <p:nvPr/>
        </p:nvPicPr>
        <p:blipFill>
          <a:blip r:embed="rId4">
            <a:clrChange>
              <a:clrFrom>
                <a:srgbClr val="000000">
                  <a:alpha val="0"/>
                </a:srgbClr>
              </a:clrFrom>
              <a:clrTo>
                <a:srgbClr val="000000">
                  <a:alpha val="0"/>
                </a:srgbClr>
              </a:clrTo>
            </a:clrChange>
          </a:blip>
          <a:stretch>
            <a:fillRect/>
          </a:stretch>
        </p:blipFill>
        <p:spPr>
          <a:xfrm>
            <a:off x="2970689" y="746766"/>
            <a:ext cx="6249035" cy="539750"/>
          </a:xfrm>
          <a:prstGeom prst="rect">
            <a:avLst/>
          </a:prstGeom>
        </p:spPr>
      </p:pic>
      <p:pic>
        <p:nvPicPr>
          <p:cNvPr id="4" name="要点1.eps" descr="id:2147488561;FounderCES"/>
          <p:cNvPicPr/>
          <p:nvPr/>
        </p:nvPicPr>
        <p:blipFill>
          <a:blip r:embed="rId5"/>
          <a:stretch>
            <a:fillRect/>
          </a:stretch>
        </p:blipFill>
        <p:spPr>
          <a:xfrm>
            <a:off x="343444" y="1494847"/>
            <a:ext cx="1024890" cy="359410"/>
          </a:xfrm>
          <a:prstGeom prst="rect">
            <a:avLst/>
          </a:prstGeom>
        </p:spPr>
      </p:pic>
    </p:spTree>
    <p:extLst>
      <p:ext uri="{BB962C8B-B14F-4D97-AF65-F5344CB8AC3E}">
        <p14:creationId xmlns:p14="http://schemas.microsoft.com/office/powerpoint/2010/main" val="1334638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江苏无锡锡山中学高二月考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实验测得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为共价化合物，两个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，由此可判断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由极性键形成的极性分子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由极性键形成的非极性分子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由非极性键形成的极性分子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由非极性键形成的非极性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8575;FounderCES"/>
          <p:cNvPicPr/>
          <p:nvPr/>
        </p:nvPicPr>
        <p:blipFill>
          <a:blip r:embed="rId2"/>
          <a:stretch>
            <a:fillRect/>
          </a:stretch>
        </p:blipFill>
        <p:spPr>
          <a:xfrm>
            <a:off x="343098" y="889580"/>
            <a:ext cx="1116965" cy="359410"/>
          </a:xfrm>
          <a:prstGeom prst="rect">
            <a:avLst/>
          </a:prstGeom>
        </p:spPr>
      </p:pic>
      <p:sp>
        <p:nvSpPr>
          <p:cNvPr id="4" name="内容占位符 1"/>
          <p:cNvSpPr txBox="1">
            <a:spLocks/>
          </p:cNvSpPr>
          <p:nvPr/>
        </p:nvSpPr>
        <p:spPr bwMode="auto">
          <a:xfrm>
            <a:off x="347235" y="4073169"/>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3"/>
          <a:stretch>
            <a:fillRect/>
          </a:stretch>
        </p:blipFill>
        <p:spPr>
          <a:xfrm>
            <a:off x="347235" y="4216629"/>
            <a:ext cx="1009650" cy="359410"/>
          </a:xfrm>
          <a:prstGeom prst="rect">
            <a:avLst/>
          </a:prstGeom>
        </p:spPr>
      </p:pic>
      <p:sp>
        <p:nvSpPr>
          <p:cNvPr id="6" name="内容占位符 1"/>
          <p:cNvSpPr txBox="1">
            <a:spLocks/>
          </p:cNvSpPr>
          <p:nvPr/>
        </p:nvSpPr>
        <p:spPr bwMode="auto">
          <a:xfrm>
            <a:off x="360854" y="46970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键是不同元素原子形成的共价键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为极性键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键的夹角为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个原子在一条直线上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说明分子是对称的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其正电荷重心与负电荷重心重合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是由极性键形成的非极性分子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4"/>
          <a:stretch>
            <a:fillRect/>
          </a:stretch>
        </p:blipFill>
        <p:spPr>
          <a:xfrm>
            <a:off x="360854" y="4840544"/>
            <a:ext cx="1009650" cy="359410"/>
          </a:xfrm>
          <a:prstGeom prst="rect">
            <a:avLst/>
          </a:prstGeom>
        </p:spPr>
      </p:pic>
    </p:spTree>
    <p:extLst>
      <p:ext uri="{BB962C8B-B14F-4D97-AF65-F5344CB8AC3E}">
        <p14:creationId xmlns:p14="http://schemas.microsoft.com/office/powerpoint/2010/main" val="70802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江苏大丰高级中学高二期中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下列关于丙氨酸的说法中，正确的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的结构和性质完全不同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呈镜面对称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具有不同的分子极性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都属于非极性分子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中化学键的种类与数目完全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 name="内容占位符 1"/>
          <p:cNvSpPr txBox="1">
            <a:spLocks/>
          </p:cNvSpPr>
          <p:nvPr/>
        </p:nvSpPr>
        <p:spPr bwMode="auto">
          <a:xfrm>
            <a:off x="347235" y="4073169"/>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p>
        </p:txBody>
      </p:sp>
      <p:pic>
        <p:nvPicPr>
          <p:cNvPr id="5" name="24答案.eps" descr="id:2147488638;FounderCES"/>
          <p:cNvPicPr/>
          <p:nvPr/>
        </p:nvPicPr>
        <p:blipFill>
          <a:blip r:embed="rId2"/>
          <a:stretch>
            <a:fillRect/>
          </a:stretch>
        </p:blipFill>
        <p:spPr>
          <a:xfrm>
            <a:off x="347235" y="4216629"/>
            <a:ext cx="1009650" cy="359410"/>
          </a:xfrm>
          <a:prstGeom prst="rect">
            <a:avLst/>
          </a:prstGeom>
        </p:spPr>
      </p:pic>
      <p:pic>
        <p:nvPicPr>
          <p:cNvPr id="8" name="24典例2.eps" descr="id:2147490370;FounderCES"/>
          <p:cNvPicPr/>
          <p:nvPr/>
        </p:nvPicPr>
        <p:blipFill>
          <a:blip r:embed="rId3"/>
          <a:stretch>
            <a:fillRect/>
          </a:stretch>
        </p:blipFill>
        <p:spPr>
          <a:xfrm>
            <a:off x="347235" y="908720"/>
            <a:ext cx="1116965" cy="359410"/>
          </a:xfrm>
          <a:prstGeom prst="rect">
            <a:avLst/>
          </a:prstGeom>
        </p:spPr>
      </p:pic>
      <p:pic>
        <p:nvPicPr>
          <p:cNvPr id="9" name="图片 8"/>
          <p:cNvPicPr>
            <a:picLocks noChangeAspect="1"/>
          </p:cNvPicPr>
          <p:nvPr/>
        </p:nvPicPr>
        <p:blipFill>
          <a:blip r:embed="rId4"/>
          <a:stretch>
            <a:fillRect/>
          </a:stretch>
        </p:blipFill>
        <p:spPr>
          <a:xfrm>
            <a:off x="6350928" y="1841088"/>
            <a:ext cx="4496806" cy="2163976"/>
          </a:xfrm>
          <a:prstGeom prst="rect">
            <a:avLst/>
          </a:prstGeom>
        </p:spPr>
      </p:pic>
    </p:spTree>
    <p:extLst>
      <p:ext uri="{BB962C8B-B14F-4D97-AF65-F5344CB8AC3E}">
        <p14:creationId xmlns:p14="http://schemas.microsoft.com/office/powerpoint/2010/main" val="2632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题图可看出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丙氨酸的分子中有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个碳原子与</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是手性碳原子</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故丙氨酸分子有手性异构体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但由于其所含官能团相同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化学性质相似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呈镜面对称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且分子的极性相同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的空间结构不对称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故均是极性分子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中化学键的种类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极性键和非极性键、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键、单键和双键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和数目完全相同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2"/>
          <a:stretch>
            <a:fillRect/>
          </a:stretch>
        </p:blipFill>
        <p:spPr>
          <a:xfrm>
            <a:off x="360854" y="889580"/>
            <a:ext cx="1009650" cy="359410"/>
          </a:xfrm>
          <a:prstGeom prst="rect">
            <a:avLst/>
          </a:prstGeom>
        </p:spPr>
      </p:pic>
      <p:pic>
        <p:nvPicPr>
          <p:cNvPr id="4" name="图片 3"/>
          <p:cNvPicPr>
            <a:picLocks noChangeAspect="1"/>
          </p:cNvPicPr>
          <p:nvPr/>
        </p:nvPicPr>
        <p:blipFill>
          <a:blip r:embed="rId3"/>
          <a:stretch>
            <a:fillRect/>
          </a:stretch>
        </p:blipFill>
        <p:spPr>
          <a:xfrm>
            <a:off x="3855375" y="3645024"/>
            <a:ext cx="4496806" cy="2163976"/>
          </a:xfrm>
          <a:prstGeom prst="rect">
            <a:avLst/>
          </a:prstGeom>
        </p:spPr>
      </p:pic>
    </p:spTree>
    <p:extLst>
      <p:ext uri="{BB962C8B-B14F-4D97-AF65-F5344CB8AC3E}">
        <p14:creationId xmlns:p14="http://schemas.microsoft.com/office/powerpoint/2010/main" val="2021804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手性分子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手性异构体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如果一对分子，它们的组成和原子排列方式完全相同，如同左手与右手一样互为镜像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对映异构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，在三维空间里不能重叠，这对分子互称手性异构体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8645;FounderCES"/>
          <p:cNvPicPr/>
          <p:nvPr/>
        </p:nvPicPr>
        <p:blipFill>
          <a:blip r:embed="rId2"/>
          <a:stretch>
            <a:fillRect/>
          </a:stretch>
        </p:blipFill>
        <p:spPr>
          <a:xfrm>
            <a:off x="343098" y="889580"/>
            <a:ext cx="1024890" cy="359410"/>
          </a:xfrm>
          <a:prstGeom prst="rect">
            <a:avLst/>
          </a:prstGeom>
        </p:spPr>
      </p:pic>
    </p:spTree>
    <p:extLst>
      <p:ext uri="{BB962C8B-B14F-4D97-AF65-F5344CB8AC3E}">
        <p14:creationId xmlns:p14="http://schemas.microsoft.com/office/powerpoint/2010/main" val="2714080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手性分子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：含有手性异构体的分子。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手性分子的确定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两个分子具有完全相同的组成和原子排列方式。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两个分子互为镜像。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两个分子在三维空间里不能重合，如图：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gh468.jpg" descr="id:2147490405;FounderCES"/>
          <p:cNvPicPr/>
          <p:nvPr/>
        </p:nvPicPr>
        <p:blipFill>
          <a:blip r:embed="rId2"/>
          <a:stretch>
            <a:fillRect/>
          </a:stretch>
        </p:blipFill>
        <p:spPr>
          <a:xfrm>
            <a:off x="4268372" y="3573016"/>
            <a:ext cx="3666349" cy="1872208"/>
          </a:xfrm>
          <a:prstGeom prst="rect">
            <a:avLst/>
          </a:prstGeom>
        </p:spPr>
      </p:pic>
      <p:sp>
        <p:nvSpPr>
          <p:cNvPr id="5" name="内容占位符 1"/>
          <p:cNvSpPr txBox="1">
            <a:spLocks/>
          </p:cNvSpPr>
          <p:nvPr/>
        </p:nvSpPr>
        <p:spPr bwMode="auto">
          <a:xfrm>
            <a:off x="360854" y="539509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有机物分子中如果有一个手性碳原子，则该有机物分子就是手性分子，具有手性异构体。分子中如果有两个及以上手性碳原子，则该分子不一定是手性分子。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509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手性碳原子的确定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碳原子连接了四个不同的原子或基团，形成的化合物存在手性异构，则该碳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手性碳原子。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即为手性碳原子。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不饱和碳原子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如碳碳双键、碳碳三键等中的碳原子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一定不是手性碳原子。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286894" y="1916832"/>
            <a:ext cx="2520666" cy="1615812"/>
          </a:xfrm>
          <a:prstGeom prst="rect">
            <a:avLst/>
          </a:prstGeom>
        </p:spPr>
      </p:pic>
    </p:spTree>
    <p:extLst>
      <p:ext uri="{BB962C8B-B14F-4D97-AF65-F5344CB8AC3E}">
        <p14:creationId xmlns:p14="http://schemas.microsoft.com/office/powerpoint/2010/main" val="408694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9646"/>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杂化轨道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类型和空间结构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杂化轨道理论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杂化轨道理论概述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当原子成键时，原子的价电子轨道相互混杂，形成与原轨道数目相等且能量相同的杂化轨道。杂化轨道数不同，轨道间的夹角不同，形成分子的空间结构不同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8399;FounderCES"/>
          <p:cNvPicPr/>
          <p:nvPr/>
        </p:nvPicPr>
        <p:blipFill>
          <a:blip r:embed="rId2">
            <a:clrChange>
              <a:clrFrom>
                <a:srgbClr val="000000">
                  <a:alpha val="0"/>
                </a:srgbClr>
              </a:clrFrom>
              <a:clrTo>
                <a:srgbClr val="000000">
                  <a:alpha val="0"/>
                </a:srgbClr>
              </a:clrTo>
            </a:clrChange>
          </a:blip>
          <a:stretch>
            <a:fillRect/>
          </a:stretch>
        </p:blipFill>
        <p:spPr>
          <a:xfrm>
            <a:off x="2970689" y="755826"/>
            <a:ext cx="6249035" cy="539750"/>
          </a:xfrm>
          <a:prstGeom prst="rect">
            <a:avLst/>
          </a:prstGeom>
        </p:spPr>
      </p:pic>
      <p:pic>
        <p:nvPicPr>
          <p:cNvPr id="4" name="知识点1.eps" descr="id:2147488406;FounderCES"/>
          <p:cNvPicPr/>
          <p:nvPr/>
        </p:nvPicPr>
        <p:blipFill>
          <a:blip r:embed="rId3"/>
          <a:stretch>
            <a:fillRect/>
          </a:stretch>
        </p:blipFill>
        <p:spPr>
          <a:xfrm>
            <a:off x="348222" y="1493106"/>
            <a:ext cx="1302385" cy="359410"/>
          </a:xfrm>
          <a:prstGeom prst="rect">
            <a:avLst/>
          </a:prstGeom>
        </p:spPr>
      </p:pic>
    </p:spTree>
    <p:extLst>
      <p:ext uri="{BB962C8B-B14F-4D97-AF65-F5344CB8AC3E}">
        <p14:creationId xmlns:p14="http://schemas.microsoft.com/office/powerpoint/2010/main" val="14471547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一个碳原子连接四个不同原子或基团时，该碳原子叫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手性碳原子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。下列化合物中含有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个手性碳原子的是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24典例3.eps" descr="id:2147490412;FounderCES"/>
          <p:cNvPicPr/>
          <p:nvPr/>
        </p:nvPicPr>
        <p:blipFill>
          <a:blip r:embed="rId2"/>
          <a:stretch>
            <a:fillRect/>
          </a:stretch>
        </p:blipFill>
        <p:spPr>
          <a:xfrm>
            <a:off x="365978" y="889580"/>
            <a:ext cx="1116965" cy="359410"/>
          </a:xfrm>
          <a:prstGeom prst="rect">
            <a:avLst/>
          </a:prstGeom>
        </p:spPr>
      </p:pic>
      <p:pic>
        <p:nvPicPr>
          <p:cNvPr id="5" name="图片 4"/>
          <p:cNvPicPr>
            <a:picLocks noChangeAspect="1"/>
          </p:cNvPicPr>
          <p:nvPr/>
        </p:nvPicPr>
        <p:blipFill>
          <a:blip r:embed="rId3"/>
          <a:stretch>
            <a:fillRect/>
          </a:stretch>
        </p:blipFill>
        <p:spPr>
          <a:xfrm>
            <a:off x="964741" y="2060848"/>
            <a:ext cx="1098017" cy="1531349"/>
          </a:xfrm>
          <a:prstGeom prst="rect">
            <a:avLst/>
          </a:prstGeom>
        </p:spPr>
      </p:pic>
      <p:pic>
        <p:nvPicPr>
          <p:cNvPr id="6" name="图片 5"/>
          <p:cNvPicPr>
            <a:picLocks noChangeAspect="1"/>
          </p:cNvPicPr>
          <p:nvPr/>
        </p:nvPicPr>
        <p:blipFill>
          <a:blip r:embed="rId4"/>
          <a:stretch>
            <a:fillRect/>
          </a:stretch>
        </p:blipFill>
        <p:spPr>
          <a:xfrm>
            <a:off x="6599262" y="1928443"/>
            <a:ext cx="2977134" cy="1672365"/>
          </a:xfrm>
          <a:prstGeom prst="rect">
            <a:avLst/>
          </a:prstGeom>
        </p:spPr>
      </p:pic>
      <p:pic>
        <p:nvPicPr>
          <p:cNvPr id="7" name="图片 6"/>
          <p:cNvPicPr>
            <a:picLocks noChangeAspect="1"/>
          </p:cNvPicPr>
          <p:nvPr/>
        </p:nvPicPr>
        <p:blipFill>
          <a:blip r:embed="rId5"/>
          <a:stretch>
            <a:fillRect/>
          </a:stretch>
        </p:blipFill>
        <p:spPr>
          <a:xfrm>
            <a:off x="920057" y="3904949"/>
            <a:ext cx="1215897" cy="2359086"/>
          </a:xfrm>
          <a:prstGeom prst="rect">
            <a:avLst/>
          </a:prstGeom>
        </p:spPr>
      </p:pic>
      <p:pic>
        <p:nvPicPr>
          <p:cNvPr id="8" name="图片 7"/>
          <p:cNvPicPr>
            <a:picLocks noChangeAspect="1"/>
          </p:cNvPicPr>
          <p:nvPr/>
        </p:nvPicPr>
        <p:blipFill>
          <a:blip r:embed="rId6"/>
          <a:stretch>
            <a:fillRect/>
          </a:stretch>
        </p:blipFill>
        <p:spPr>
          <a:xfrm>
            <a:off x="6671270" y="3904949"/>
            <a:ext cx="2136911" cy="2411599"/>
          </a:xfrm>
          <a:prstGeom prst="rect">
            <a:avLst/>
          </a:prstGeom>
        </p:spPr>
      </p:pic>
    </p:spTree>
    <p:extLst>
      <p:ext uri="{BB962C8B-B14F-4D97-AF65-F5344CB8AC3E}">
        <p14:creationId xmlns:p14="http://schemas.microsoft.com/office/powerpoint/2010/main" val="32898837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47235" y="746120"/>
            <a:ext cx="11499467"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p>
        </p:txBody>
      </p:sp>
      <p:pic>
        <p:nvPicPr>
          <p:cNvPr id="3" name="24答案.eps" descr="id:2147488638;FounderCES"/>
          <p:cNvPicPr/>
          <p:nvPr/>
        </p:nvPicPr>
        <p:blipFill>
          <a:blip r:embed="rId2"/>
          <a:stretch>
            <a:fillRect/>
          </a:stretch>
        </p:blipFill>
        <p:spPr>
          <a:xfrm>
            <a:off x="347235" y="889580"/>
            <a:ext cx="1009650" cy="359410"/>
          </a:xfrm>
          <a:prstGeom prst="rect">
            <a:avLst/>
          </a:prstGeom>
        </p:spPr>
      </p:pic>
      <p:sp>
        <p:nvSpPr>
          <p:cNvPr id="4" name="内容占位符 1"/>
          <p:cNvSpPr txBox="1">
            <a:spLocks/>
          </p:cNvSpPr>
          <p:nvPr/>
        </p:nvSpPr>
        <p:spPr bwMode="auto">
          <a:xfrm>
            <a:off x="360854" y="141277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只有中间碳原子为手性碳原子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只有氯原子、溴原子所连的碳原子为手性碳原子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羧基所连碳原子为手性碳原子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氯原子、溴原子所连的碳原子为手性碳原子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个手性碳原子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只有羟基所连的碳原子为手性碳原子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4解析.eps" descr="id:2147488610;FounderCES"/>
          <p:cNvPicPr/>
          <p:nvPr/>
        </p:nvPicPr>
        <p:blipFill>
          <a:blip r:embed="rId3"/>
          <a:stretch>
            <a:fillRect/>
          </a:stretch>
        </p:blipFill>
        <p:spPr>
          <a:xfrm>
            <a:off x="360854" y="1556236"/>
            <a:ext cx="1009650" cy="359410"/>
          </a:xfrm>
          <a:prstGeom prst="rect">
            <a:avLst/>
          </a:prstGeom>
        </p:spPr>
      </p:pic>
    </p:spTree>
    <p:extLst>
      <p:ext uri="{BB962C8B-B14F-4D97-AF65-F5344CB8AC3E}">
        <p14:creationId xmlns:p14="http://schemas.microsoft.com/office/powerpoint/2010/main" val="383521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2970084"/>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手性分子</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观察实物与其镜像能否重合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如果不能重合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说明是手性分子。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观察有机物分子中是否有手性碳原子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如果有一个手性碳原子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则该有机物分子就是手性分子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具有手性异构体。含有两个手性碳原子的有机物分子不一定是手性分子</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顿有所悟.eps" descr="id:2147490433;FounderCES"/>
          <p:cNvPicPr/>
          <p:nvPr/>
        </p:nvPicPr>
        <p:blipFill>
          <a:blip r:embed="rId3"/>
          <a:stretch>
            <a:fillRect/>
          </a:stretch>
        </p:blipFill>
        <p:spPr>
          <a:xfrm>
            <a:off x="360854" y="889580"/>
            <a:ext cx="1641475" cy="359410"/>
          </a:xfrm>
          <a:prstGeom prst="rect">
            <a:avLst/>
          </a:prstGeom>
        </p:spPr>
      </p:pic>
    </p:spTree>
    <p:extLst>
      <p:ext uri="{BB962C8B-B14F-4D97-AF65-F5344CB8AC3E}">
        <p14:creationId xmlns:p14="http://schemas.microsoft.com/office/powerpoint/2010/main" val="33947496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中心原子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杂化轨道类型的判断方法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根据杂化轨道的空间结构或杂化轨道之间的夹角判断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根据杂化轨道理论，中心原子轨道采取一定的杂化方式后，其空间结构和键角如下</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88680;FounderCES"/>
          <p:cNvPicPr/>
          <p:nvPr/>
        </p:nvPicPr>
        <p:blipFill>
          <a:blip r:embed="rId2"/>
          <a:stretch>
            <a:fillRect/>
          </a:stretch>
        </p:blipFill>
        <p:spPr>
          <a:xfrm>
            <a:off x="343098" y="889580"/>
            <a:ext cx="1024890" cy="35941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4114669047"/>
              </p:ext>
            </p:extLst>
          </p:nvPr>
        </p:nvGraphicFramePr>
        <p:xfrm>
          <a:off x="343712" y="2492896"/>
          <a:ext cx="11502991" cy="2194560"/>
        </p:xfrm>
        <a:graphic>
          <a:graphicData uri="http://schemas.openxmlformats.org/drawingml/2006/table">
            <a:tbl>
              <a:tblPr firstRow="1" firstCol="1" bandRow="1"/>
              <a:tblGrid>
                <a:gridCol w="3835097">
                  <a:extLst>
                    <a:ext uri="{9D8B030D-6E8A-4147-A177-3AD203B41FA5}">
                      <a16:colId xmlns:a16="http://schemas.microsoft.com/office/drawing/2014/main" val="1721061825"/>
                    </a:ext>
                  </a:extLst>
                </a:gridCol>
                <a:gridCol w="4930182">
                  <a:extLst>
                    <a:ext uri="{9D8B030D-6E8A-4147-A177-3AD203B41FA5}">
                      <a16:colId xmlns:a16="http://schemas.microsoft.com/office/drawing/2014/main" val="1445069011"/>
                    </a:ext>
                  </a:extLst>
                </a:gridCol>
                <a:gridCol w="2737712">
                  <a:extLst>
                    <a:ext uri="{9D8B030D-6E8A-4147-A177-3AD203B41FA5}">
                      <a16:colId xmlns:a16="http://schemas.microsoft.com/office/drawing/2014/main" val="1879922088"/>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25234373"/>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25676355"/>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37447185"/>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109</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20182164"/>
                  </a:ext>
                </a:extLst>
              </a:tr>
            </a:tbl>
          </a:graphicData>
        </a:graphic>
      </p:graphicFrame>
    </p:spTree>
    <p:extLst>
      <p:ext uri="{BB962C8B-B14F-4D97-AF65-F5344CB8AC3E}">
        <p14:creationId xmlns:p14="http://schemas.microsoft.com/office/powerpoint/2010/main" val="26810820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根据价层电子对互斥模型判断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根据价层电子对互斥模型，判断</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型共价分子或离子的空间结构和中心原子杂化轨道类型。中心原子的价电子对数与价电子对分布的几何构型、中心原子杂化轨道类型的对应关系如下：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675785797"/>
              </p:ext>
            </p:extLst>
          </p:nvPr>
        </p:nvGraphicFramePr>
        <p:xfrm>
          <a:off x="343710" y="3068960"/>
          <a:ext cx="11502992" cy="2194560"/>
        </p:xfrm>
        <a:graphic>
          <a:graphicData uri="http://schemas.openxmlformats.org/drawingml/2006/table">
            <a:tbl>
              <a:tblPr firstRow="1" firstCol="1" bandRow="1"/>
              <a:tblGrid>
                <a:gridCol w="4129574">
                  <a:extLst>
                    <a:ext uri="{9D8B030D-6E8A-4147-A177-3AD203B41FA5}">
                      <a16:colId xmlns:a16="http://schemas.microsoft.com/office/drawing/2014/main" val="3272105866"/>
                    </a:ext>
                  </a:extLst>
                </a:gridCol>
                <a:gridCol w="3835097">
                  <a:extLst>
                    <a:ext uri="{9D8B030D-6E8A-4147-A177-3AD203B41FA5}">
                      <a16:colId xmlns:a16="http://schemas.microsoft.com/office/drawing/2014/main" val="167537648"/>
                    </a:ext>
                  </a:extLst>
                </a:gridCol>
                <a:gridCol w="3538321">
                  <a:extLst>
                    <a:ext uri="{9D8B030D-6E8A-4147-A177-3AD203B41FA5}">
                      <a16:colId xmlns:a16="http://schemas.microsoft.com/office/drawing/2014/main" val="481723865"/>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中心原子的价电子对数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价电子对分布的几何构型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中心原子轨道杂化类型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21490357"/>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0534808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52855522"/>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80100442"/>
                  </a:ext>
                </a:extLst>
              </a:tr>
            </a:tbl>
          </a:graphicData>
        </a:graphic>
      </p:graphicFrame>
    </p:spTree>
    <p:extLst>
      <p:ext uri="{BB962C8B-B14F-4D97-AF65-F5344CB8AC3E}">
        <p14:creationId xmlns:p14="http://schemas.microsoft.com/office/powerpoint/2010/main" val="2094120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12859"/>
          </a:xfrm>
        </p:spPr>
        <p:txBody>
          <a:bodyPr/>
          <a:lstStyle/>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键电子对数和孤电子对数逆向判断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根据价层电子对互斥模型，中心原子价电子对数＝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键电子对数＋孤电子对数，如果已知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键电子对数和孤电子对数，就可以逆向判断出中心原子价电子对数，从而判断出杂化轨道类型。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018340978"/>
              </p:ext>
            </p:extLst>
          </p:nvPr>
        </p:nvGraphicFramePr>
        <p:xfrm>
          <a:off x="343713" y="2708920"/>
          <a:ext cx="11502989" cy="3600401"/>
        </p:xfrm>
        <a:graphic>
          <a:graphicData uri="http://schemas.openxmlformats.org/drawingml/2006/table">
            <a:tbl>
              <a:tblPr firstRow="1" firstCol="1" bandRow="1"/>
              <a:tblGrid>
                <a:gridCol w="3220837">
                  <a:extLst>
                    <a:ext uri="{9D8B030D-6E8A-4147-A177-3AD203B41FA5}">
                      <a16:colId xmlns:a16="http://schemas.microsoft.com/office/drawing/2014/main" val="2951889409"/>
                    </a:ext>
                  </a:extLst>
                </a:gridCol>
                <a:gridCol w="2760717">
                  <a:extLst>
                    <a:ext uri="{9D8B030D-6E8A-4147-A177-3AD203B41FA5}">
                      <a16:colId xmlns:a16="http://schemas.microsoft.com/office/drawing/2014/main" val="1572221365"/>
                    </a:ext>
                  </a:extLst>
                </a:gridCol>
                <a:gridCol w="3220837">
                  <a:extLst>
                    <a:ext uri="{9D8B030D-6E8A-4147-A177-3AD203B41FA5}">
                      <a16:colId xmlns:a16="http://schemas.microsoft.com/office/drawing/2014/main" val="200299834"/>
                    </a:ext>
                  </a:extLst>
                </a:gridCol>
                <a:gridCol w="2300598">
                  <a:extLst>
                    <a:ext uri="{9D8B030D-6E8A-4147-A177-3AD203B41FA5}">
                      <a16:colId xmlns:a16="http://schemas.microsoft.com/office/drawing/2014/main" val="563032651"/>
                    </a:ext>
                  </a:extLst>
                </a:gridCol>
              </a:tblGrid>
              <a:tr h="510545">
                <a:tc>
                  <a:txBody>
                    <a:bodyPr/>
                    <a:lstStyle/>
                    <a:p>
                      <a:pPr algn="ctr" hangingPunct="0">
                        <a:lnSpc>
                          <a:spcPct val="13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键电子对数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孤电子对数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496026458"/>
                  </a:ext>
                </a:extLst>
              </a:tr>
              <a:tr h="51497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1144496"/>
                  </a:ext>
                </a:extLst>
              </a:tr>
              <a:tr h="51497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1971096"/>
                  </a:ext>
                </a:extLst>
              </a:tr>
              <a:tr h="51497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78645494"/>
                  </a:ext>
                </a:extLst>
              </a:tr>
              <a:tr h="51497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17764649"/>
                  </a:ext>
                </a:extLst>
              </a:tr>
              <a:tr h="51497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28250942"/>
                  </a:ext>
                </a:extLst>
              </a:tr>
              <a:tr h="514976">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86899140"/>
                  </a:ext>
                </a:extLst>
              </a:tr>
            </a:tbl>
          </a:graphicData>
        </a:graphic>
      </p:graphicFrame>
    </p:spTree>
    <p:extLst>
      <p:ext uri="{BB962C8B-B14F-4D97-AF65-F5344CB8AC3E}">
        <p14:creationId xmlns:p14="http://schemas.microsoft.com/office/powerpoint/2010/main" val="6300656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4325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含碳化合物中碳原子的杂化轨道类型判断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若碳原子形成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即饱和碳原子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，则杂化轨道类型为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若碳原子形成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个双键、两个单键，则杂化轨道类型为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HCHO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sz="26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6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6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6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若碳原子形成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个双键，或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个三键、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个单键，则杂化轨道类型为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43250"/>
              </a:xfrm>
              <a:blipFill>
                <a:blip r:embed="rId2"/>
                <a:stretch>
                  <a:fillRect l="-796" r="-849" b="-88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45050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、硒元素位于元素周期表</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ⅥA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族，它们及其化合物在生产、生活中有着广泛的应用。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是一种无色的剧毒气体，主要用于氧化反应、氟化反应、火箭工程助燃剂等。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原子的杂化轨道类型是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分子的空间结构为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4.eps" descr="id:2147490471;FounderCES"/>
          <p:cNvPicPr/>
          <p:nvPr/>
        </p:nvPicPr>
        <p:blipFill>
          <a:blip r:embed="rId2"/>
          <a:stretch>
            <a:fillRect/>
          </a:stretch>
        </p:blipFill>
        <p:spPr>
          <a:xfrm>
            <a:off x="360854" y="889580"/>
            <a:ext cx="1116965" cy="359410"/>
          </a:xfrm>
          <a:prstGeom prst="rect">
            <a:avLst/>
          </a:prstGeom>
        </p:spPr>
      </p:pic>
      <p:sp>
        <p:nvSpPr>
          <p:cNvPr id="6" name="内容占位符 1"/>
          <p:cNvSpPr txBox="1">
            <a:spLocks/>
          </p:cNvSpPr>
          <p:nvPr/>
        </p:nvSpPr>
        <p:spPr bwMode="auto">
          <a:xfrm>
            <a:off x="347235" y="3068960"/>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答案.eps" descr="id:2147488638;FounderCES"/>
          <p:cNvPicPr/>
          <p:nvPr/>
        </p:nvPicPr>
        <p:blipFill>
          <a:blip r:embed="rId3"/>
          <a:stretch>
            <a:fillRect/>
          </a:stretch>
        </p:blipFill>
        <p:spPr>
          <a:xfrm>
            <a:off x="347235" y="3212420"/>
            <a:ext cx="1009650" cy="359410"/>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3711282"/>
                <a:ext cx="11485848" cy="137390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原子上的孤电子对数为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成键电子对数为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则杂化轨道数目为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杂化轨道类型是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分子的空间结构为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3711282"/>
                <a:ext cx="11485848" cy="1373902"/>
              </a:xfrm>
              <a:prstGeom prst="rect">
                <a:avLst/>
              </a:prstGeom>
              <a:blipFill>
                <a:blip r:embed="rId4"/>
                <a:stretch>
                  <a:fillRect l="-796" r="-849" b="-977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8610;FounderCES"/>
          <p:cNvPicPr/>
          <p:nvPr/>
        </p:nvPicPr>
        <p:blipFill>
          <a:blip r:embed="rId5"/>
          <a:stretch>
            <a:fillRect/>
          </a:stretch>
        </p:blipFill>
        <p:spPr>
          <a:xfrm>
            <a:off x="360854" y="4081658"/>
            <a:ext cx="1009650" cy="359410"/>
          </a:xfrm>
          <a:prstGeom prst="rect">
            <a:avLst/>
          </a:prstGeom>
        </p:spPr>
      </p:pic>
    </p:spTree>
    <p:extLst>
      <p:ext uri="{BB962C8B-B14F-4D97-AF65-F5344CB8AC3E}">
        <p14:creationId xmlns:p14="http://schemas.microsoft.com/office/powerpoint/2010/main" val="609652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1848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硒是一种非金属元素，可以用作光敏材料、电解锰行业的催化剂。根据价层电子对互斥模型，可以推知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的空间结构为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原子采用的轨道杂化方式为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18484"/>
              </a:xfrm>
              <a:blipFill>
                <a:blip r:embed="rId2"/>
                <a:stretch>
                  <a:fillRect l="-796" r="-849" b="-6028"/>
                </a:stretch>
              </a:blipFill>
            </p:spPr>
            <p:txBody>
              <a:bodyPr/>
              <a:lstStyle/>
              <a:p>
                <a:r>
                  <a:rPr lang="zh-CN" altLang="en-US">
                    <a:noFill/>
                  </a:rPr>
                  <a:t> </a:t>
                </a:r>
              </a:p>
            </p:txBody>
          </p:sp>
        </mc:Fallback>
      </mc:AlternateContent>
      <p:sp>
        <p:nvSpPr>
          <p:cNvPr id="6" name="内容占位符 1"/>
          <p:cNvSpPr txBox="1">
            <a:spLocks/>
          </p:cNvSpPr>
          <p:nvPr/>
        </p:nvSpPr>
        <p:spPr bwMode="auto">
          <a:xfrm>
            <a:off x="347235" y="2492896"/>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四面体形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p>
        </p:txBody>
      </p:sp>
      <p:pic>
        <p:nvPicPr>
          <p:cNvPr id="7" name="24答案.eps" descr="id:2147488638;FounderCES"/>
          <p:cNvPicPr/>
          <p:nvPr/>
        </p:nvPicPr>
        <p:blipFill>
          <a:blip r:embed="rId3"/>
          <a:stretch>
            <a:fillRect/>
          </a:stretch>
        </p:blipFill>
        <p:spPr>
          <a:xfrm>
            <a:off x="347235" y="2636356"/>
            <a:ext cx="1009650" cy="359410"/>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3135218"/>
                <a:ext cx="11485848" cy="137390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原子上的孤电子对数为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价电子对数为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原子采用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空间结构为正四面体形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3135218"/>
                <a:ext cx="11485848" cy="1373902"/>
              </a:xfrm>
              <a:prstGeom prst="rect">
                <a:avLst/>
              </a:prstGeom>
              <a:blipFill>
                <a:blip r:embed="rId4"/>
                <a:stretch>
                  <a:fillRect l="-796" r="-849" b="-929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8610;FounderCES"/>
          <p:cNvPicPr/>
          <p:nvPr/>
        </p:nvPicPr>
        <p:blipFill>
          <a:blip r:embed="rId5"/>
          <a:stretch>
            <a:fillRect/>
          </a:stretch>
        </p:blipFill>
        <p:spPr>
          <a:xfrm>
            <a:off x="360854" y="3505594"/>
            <a:ext cx="1009650" cy="359410"/>
          </a:xfrm>
          <a:prstGeom prst="rect">
            <a:avLst/>
          </a:prstGeom>
        </p:spPr>
      </p:pic>
    </p:spTree>
    <p:extLst>
      <p:ext uri="{BB962C8B-B14F-4D97-AF65-F5344CB8AC3E}">
        <p14:creationId xmlns:p14="http://schemas.microsoft.com/office/powerpoint/2010/main" val="16878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结构相似，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分子内的键角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分子内的键角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分子内的键角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，三种键角由大到小的顺序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填序号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47235" y="2492896"/>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p>
        </p:txBody>
      </p:sp>
      <p:pic>
        <p:nvPicPr>
          <p:cNvPr id="7" name="24答案.eps" descr="id:2147488638;FounderCES"/>
          <p:cNvPicPr/>
          <p:nvPr/>
        </p:nvPicPr>
        <p:blipFill>
          <a:blip r:embed="rId2"/>
          <a:stretch>
            <a:fillRect/>
          </a:stretch>
        </p:blipFill>
        <p:spPr>
          <a:xfrm>
            <a:off x="347235" y="2636356"/>
            <a:ext cx="1009650" cy="359410"/>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3135218"/>
                <a:ext cx="11485848" cy="248189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CSe</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结构相似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为直线形结构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对孤电子对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导致键角小于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原子上的孤电子对数为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价电子对数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则中心原子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空间结构为平面正三角形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故键角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3135218"/>
                <a:ext cx="11485848" cy="2481898"/>
              </a:xfrm>
              <a:prstGeom prst="rect">
                <a:avLst/>
              </a:prstGeom>
              <a:blipFill>
                <a:blip r:embed="rId3"/>
                <a:stretch>
                  <a:fillRect l="-796" r="-849" b="-49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88610;FounderCES"/>
          <p:cNvPicPr/>
          <p:nvPr/>
        </p:nvPicPr>
        <p:blipFill>
          <a:blip r:embed="rId4"/>
          <a:stretch>
            <a:fillRect/>
          </a:stretch>
        </p:blipFill>
        <p:spPr>
          <a:xfrm>
            <a:off x="360854" y="3302740"/>
            <a:ext cx="1009650" cy="359410"/>
          </a:xfrm>
          <a:prstGeom prst="rect">
            <a:avLst/>
          </a:prstGeom>
        </p:spPr>
      </p:pic>
    </p:spTree>
    <p:extLst>
      <p:ext uri="{BB962C8B-B14F-4D97-AF65-F5344CB8AC3E}">
        <p14:creationId xmlns:p14="http://schemas.microsoft.com/office/powerpoint/2010/main" val="1455522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杂化轨道的三种类型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轨道杂化而成，杂化轨道间的夹角为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，呈直线形，如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轨道杂化而成，杂化轨道间的夹角为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，呈平面三角形，如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轨道杂化而成，杂化轨道间的夹角为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，呈正四面体形，如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67442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3402132"/>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本题的思路如下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0492;FounderCES"/>
          <p:cNvPicPr/>
          <p:nvPr/>
        </p:nvPicPr>
        <p:blipFill>
          <a:blip r:embed="rId3"/>
          <a:stretch>
            <a:fillRect/>
          </a:stretch>
        </p:blipFill>
        <p:spPr>
          <a:xfrm>
            <a:off x="360854" y="889580"/>
            <a:ext cx="1641475" cy="359410"/>
          </a:xfrm>
          <a:prstGeom prst="rect">
            <a:avLst/>
          </a:prstGeom>
        </p:spPr>
      </p:pic>
      <p:pic>
        <p:nvPicPr>
          <p:cNvPr id="6" name="25gh466.jpg" descr="id:2147490499;FounderCES"/>
          <p:cNvPicPr/>
          <p:nvPr/>
        </p:nvPicPr>
        <p:blipFill>
          <a:blip r:embed="rId4">
            <a:clrChange>
              <a:clrFrom>
                <a:srgbClr val="FFFFFF"/>
              </a:clrFrom>
              <a:clrTo>
                <a:srgbClr val="FFFFFF">
                  <a:alpha val="0"/>
                </a:srgbClr>
              </a:clrTo>
            </a:clrChange>
          </a:blip>
          <a:stretch>
            <a:fillRect/>
          </a:stretch>
        </p:blipFill>
        <p:spPr>
          <a:xfrm>
            <a:off x="2828212" y="1424330"/>
            <a:ext cx="6552728" cy="2292702"/>
          </a:xfrm>
          <a:prstGeom prst="rect">
            <a:avLst/>
          </a:prstGeom>
        </p:spPr>
      </p:pic>
    </p:spTree>
    <p:extLst>
      <p:ext uri="{BB962C8B-B14F-4D97-AF65-F5344CB8AC3E}">
        <p14:creationId xmlns:p14="http://schemas.microsoft.com/office/powerpoint/2010/main" val="513418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90638" y="1907954"/>
            <a:ext cx="8152840" cy="384622"/>
          </a:xfrm>
          <a:prstGeom prst="rect">
            <a:avLst/>
          </a:prstGeom>
        </p:spPr>
      </p:pic>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由杂化轨道数判断中心原子的杂化类型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杂化轨道用来形成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键和容纳未参与成键的孤电子对，公式如下：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杂化轨道数＝中心原子的孤电子对数＋中心原子的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键个数。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价层电子对互斥理论说明的是价电子对分布的几何构型，而分子的空间结构指的是成键电子对的空间结构，不包括孤电子对。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当中心原子无孤电子对时，两者的结构一致。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当中心原子有孤电子对时，两者的结构不一致。如中心原子采取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杂化时，其价层电子对互斥模型为四面体形，其分子结构可以为正四面体形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，也可以为三角锥形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杂化轨道间的夹角与分子内的键角不一定相同，中心原子杂化类型相同时，孤电子对数越多，键角越小。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2426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杂化轨道类型与空间结构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892327085"/>
              </p:ext>
            </p:extLst>
          </p:nvPr>
        </p:nvGraphicFramePr>
        <p:xfrm>
          <a:off x="343710" y="1484784"/>
          <a:ext cx="11502992" cy="2743200"/>
        </p:xfrm>
        <a:graphic>
          <a:graphicData uri="http://schemas.openxmlformats.org/drawingml/2006/table">
            <a:tbl>
              <a:tblPr firstRow="1" firstCol="1" bandRow="1"/>
              <a:tblGrid>
                <a:gridCol w="1437874">
                  <a:extLst>
                    <a:ext uri="{9D8B030D-6E8A-4147-A177-3AD203B41FA5}">
                      <a16:colId xmlns:a16="http://schemas.microsoft.com/office/drawing/2014/main" val="1505823948"/>
                    </a:ext>
                  </a:extLst>
                </a:gridCol>
                <a:gridCol w="1577318">
                  <a:extLst>
                    <a:ext uri="{9D8B030D-6E8A-4147-A177-3AD203B41FA5}">
                      <a16:colId xmlns:a16="http://schemas.microsoft.com/office/drawing/2014/main" val="325639220"/>
                    </a:ext>
                  </a:extLst>
                </a:gridCol>
                <a:gridCol w="1298430">
                  <a:extLst>
                    <a:ext uri="{9D8B030D-6E8A-4147-A177-3AD203B41FA5}">
                      <a16:colId xmlns:a16="http://schemas.microsoft.com/office/drawing/2014/main" val="1545833247"/>
                    </a:ext>
                  </a:extLst>
                </a:gridCol>
                <a:gridCol w="1437874">
                  <a:extLst>
                    <a:ext uri="{9D8B030D-6E8A-4147-A177-3AD203B41FA5}">
                      <a16:colId xmlns:a16="http://schemas.microsoft.com/office/drawing/2014/main" val="3207232754"/>
                    </a:ext>
                  </a:extLst>
                </a:gridCol>
                <a:gridCol w="1584176">
                  <a:extLst>
                    <a:ext uri="{9D8B030D-6E8A-4147-A177-3AD203B41FA5}">
                      <a16:colId xmlns:a16="http://schemas.microsoft.com/office/drawing/2014/main" val="2811457564"/>
                    </a:ext>
                  </a:extLst>
                </a:gridCol>
                <a:gridCol w="1440160">
                  <a:extLst>
                    <a:ext uri="{9D8B030D-6E8A-4147-A177-3AD203B41FA5}">
                      <a16:colId xmlns:a16="http://schemas.microsoft.com/office/drawing/2014/main" val="769082082"/>
                    </a:ext>
                  </a:extLst>
                </a:gridCol>
                <a:gridCol w="1289286">
                  <a:extLst>
                    <a:ext uri="{9D8B030D-6E8A-4147-A177-3AD203B41FA5}">
                      <a16:colId xmlns:a16="http://schemas.microsoft.com/office/drawing/2014/main" val="3729255231"/>
                    </a:ext>
                  </a:extLst>
                </a:gridCol>
                <a:gridCol w="1437874">
                  <a:extLst>
                    <a:ext uri="{9D8B030D-6E8A-4147-A177-3AD203B41FA5}">
                      <a16:colId xmlns:a16="http://schemas.microsoft.com/office/drawing/2014/main" val="2896956122"/>
                    </a:ext>
                  </a:extLst>
                </a:gridCol>
              </a:tblGrid>
              <a:tr h="548640">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的杂化类型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参与杂化</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的轨道</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生成杂化</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成键电</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子对数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原子的孤电子对数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分子的空</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间结构</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1172667038"/>
                  </a:ext>
                </a:extLst>
              </a:tr>
              <a:tr h="109728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542793766"/>
                  </a:ext>
                </a:extLst>
              </a:tr>
              <a:tr h="1097280">
                <a:tc>
                  <a:txBody>
                    <a:bodyPr/>
                    <a:lstStyle/>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61770843"/>
                  </a:ext>
                </a:extLst>
              </a:tr>
            </a:tbl>
          </a:graphicData>
        </a:graphic>
      </p:graphicFrame>
    </p:spTree>
    <p:extLst>
      <p:ext uri="{BB962C8B-B14F-4D97-AF65-F5344CB8AC3E}">
        <p14:creationId xmlns:p14="http://schemas.microsoft.com/office/powerpoint/2010/main" val="848666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715828856"/>
              </p:ext>
            </p:extLst>
          </p:nvPr>
        </p:nvGraphicFramePr>
        <p:xfrm>
          <a:off x="334566" y="908720"/>
          <a:ext cx="11521280" cy="4824536"/>
        </p:xfrm>
        <a:graphic>
          <a:graphicData uri="http://schemas.openxmlformats.org/drawingml/2006/table">
            <a:tbl>
              <a:tblPr firstRow="1" firstCol="1" bandRow="1"/>
              <a:tblGrid>
                <a:gridCol w="1440160">
                  <a:extLst>
                    <a:ext uri="{9D8B030D-6E8A-4147-A177-3AD203B41FA5}">
                      <a16:colId xmlns:a16="http://schemas.microsoft.com/office/drawing/2014/main" val="1187284605"/>
                    </a:ext>
                  </a:extLst>
                </a:gridCol>
                <a:gridCol w="1440160">
                  <a:extLst>
                    <a:ext uri="{9D8B030D-6E8A-4147-A177-3AD203B41FA5}">
                      <a16:colId xmlns:a16="http://schemas.microsoft.com/office/drawing/2014/main" val="1736736661"/>
                    </a:ext>
                  </a:extLst>
                </a:gridCol>
                <a:gridCol w="1440160">
                  <a:extLst>
                    <a:ext uri="{9D8B030D-6E8A-4147-A177-3AD203B41FA5}">
                      <a16:colId xmlns:a16="http://schemas.microsoft.com/office/drawing/2014/main" val="2489707169"/>
                    </a:ext>
                  </a:extLst>
                </a:gridCol>
                <a:gridCol w="1224136">
                  <a:extLst>
                    <a:ext uri="{9D8B030D-6E8A-4147-A177-3AD203B41FA5}">
                      <a16:colId xmlns:a16="http://schemas.microsoft.com/office/drawing/2014/main" val="3928562135"/>
                    </a:ext>
                  </a:extLst>
                </a:gridCol>
                <a:gridCol w="1512168">
                  <a:extLst>
                    <a:ext uri="{9D8B030D-6E8A-4147-A177-3AD203B41FA5}">
                      <a16:colId xmlns:a16="http://schemas.microsoft.com/office/drawing/2014/main" val="3435303264"/>
                    </a:ext>
                  </a:extLst>
                </a:gridCol>
                <a:gridCol w="1584176">
                  <a:extLst>
                    <a:ext uri="{9D8B030D-6E8A-4147-A177-3AD203B41FA5}">
                      <a16:colId xmlns:a16="http://schemas.microsoft.com/office/drawing/2014/main" val="615960024"/>
                    </a:ext>
                  </a:extLst>
                </a:gridCol>
                <a:gridCol w="1152128">
                  <a:extLst>
                    <a:ext uri="{9D8B030D-6E8A-4147-A177-3AD203B41FA5}">
                      <a16:colId xmlns:a16="http://schemas.microsoft.com/office/drawing/2014/main" val="2639217378"/>
                    </a:ext>
                  </a:extLst>
                </a:gridCol>
                <a:gridCol w="1728192">
                  <a:extLst>
                    <a:ext uri="{9D8B030D-6E8A-4147-A177-3AD203B41FA5}">
                      <a16:colId xmlns:a16="http://schemas.microsoft.com/office/drawing/2014/main" val="3304838462"/>
                    </a:ext>
                  </a:extLst>
                </a:gridCol>
              </a:tblGrid>
              <a:tr h="548640">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的杂化类型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参与杂化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的轨道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生成杂化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成键电</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原子的孤电子对数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间结构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2039521907"/>
                  </a:ext>
                </a:extLst>
              </a:tr>
              <a:tr h="109728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62995803"/>
                  </a:ext>
                </a:extLst>
              </a:tr>
              <a:tr h="1589308">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平面三角形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BF</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75661907"/>
                  </a:ext>
                </a:extLst>
              </a:tr>
              <a:tr h="1589308">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61489442"/>
                  </a:ext>
                </a:extLst>
              </a:tr>
            </a:tbl>
          </a:graphicData>
        </a:graphic>
      </p:graphicFrame>
      <p:pic>
        <p:nvPicPr>
          <p:cNvPr id="4" name="图片 3"/>
          <p:cNvPicPr>
            <a:picLocks noChangeAspect="1"/>
          </p:cNvPicPr>
          <p:nvPr/>
        </p:nvPicPr>
        <p:blipFill>
          <a:blip r:embed="rId2"/>
          <a:stretch>
            <a:fillRect/>
          </a:stretch>
        </p:blipFill>
        <p:spPr>
          <a:xfrm>
            <a:off x="10415686" y="2636912"/>
            <a:ext cx="1080120" cy="1448706"/>
          </a:xfrm>
          <a:prstGeom prst="rect">
            <a:avLst/>
          </a:prstGeom>
        </p:spPr>
      </p:pic>
      <p:pic>
        <p:nvPicPr>
          <p:cNvPr id="5" name="图片 4"/>
          <p:cNvPicPr>
            <a:picLocks noChangeAspect="1"/>
          </p:cNvPicPr>
          <p:nvPr/>
        </p:nvPicPr>
        <p:blipFill>
          <a:blip r:embed="rId3"/>
          <a:stretch>
            <a:fillRect/>
          </a:stretch>
        </p:blipFill>
        <p:spPr>
          <a:xfrm>
            <a:off x="10364514" y="4365104"/>
            <a:ext cx="1219290" cy="853158"/>
          </a:xfrm>
          <a:prstGeom prst="rect">
            <a:avLst/>
          </a:prstGeom>
        </p:spPr>
      </p:pic>
    </p:spTree>
    <p:extLst>
      <p:ext uri="{BB962C8B-B14F-4D97-AF65-F5344CB8AC3E}">
        <p14:creationId xmlns:p14="http://schemas.microsoft.com/office/powerpoint/2010/main" val="3125799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796527488"/>
              </p:ext>
            </p:extLst>
          </p:nvPr>
        </p:nvGraphicFramePr>
        <p:xfrm>
          <a:off x="262557" y="980728"/>
          <a:ext cx="11665297" cy="5328592"/>
        </p:xfrm>
        <a:graphic>
          <a:graphicData uri="http://schemas.openxmlformats.org/drawingml/2006/table">
            <a:tbl>
              <a:tblPr firstRow="1" firstCol="1" bandRow="1"/>
              <a:tblGrid>
                <a:gridCol w="1822703">
                  <a:extLst>
                    <a:ext uri="{9D8B030D-6E8A-4147-A177-3AD203B41FA5}">
                      <a16:colId xmlns:a16="http://schemas.microsoft.com/office/drawing/2014/main" val="140464177"/>
                    </a:ext>
                  </a:extLst>
                </a:gridCol>
                <a:gridCol w="1312346">
                  <a:extLst>
                    <a:ext uri="{9D8B030D-6E8A-4147-A177-3AD203B41FA5}">
                      <a16:colId xmlns:a16="http://schemas.microsoft.com/office/drawing/2014/main" val="1383957516"/>
                    </a:ext>
                  </a:extLst>
                </a:gridCol>
                <a:gridCol w="1239438">
                  <a:extLst>
                    <a:ext uri="{9D8B030D-6E8A-4147-A177-3AD203B41FA5}">
                      <a16:colId xmlns:a16="http://schemas.microsoft.com/office/drawing/2014/main" val="2689976114"/>
                    </a:ext>
                  </a:extLst>
                </a:gridCol>
                <a:gridCol w="1093622">
                  <a:extLst>
                    <a:ext uri="{9D8B030D-6E8A-4147-A177-3AD203B41FA5}">
                      <a16:colId xmlns:a16="http://schemas.microsoft.com/office/drawing/2014/main" val="3027653330"/>
                    </a:ext>
                  </a:extLst>
                </a:gridCol>
                <a:gridCol w="1603978">
                  <a:extLst>
                    <a:ext uri="{9D8B030D-6E8A-4147-A177-3AD203B41FA5}">
                      <a16:colId xmlns:a16="http://schemas.microsoft.com/office/drawing/2014/main" val="221268260"/>
                    </a:ext>
                  </a:extLst>
                </a:gridCol>
                <a:gridCol w="1676886">
                  <a:extLst>
                    <a:ext uri="{9D8B030D-6E8A-4147-A177-3AD203B41FA5}">
                      <a16:colId xmlns:a16="http://schemas.microsoft.com/office/drawing/2014/main" val="2658021161"/>
                    </a:ext>
                  </a:extLst>
                </a:gridCol>
                <a:gridCol w="1020713">
                  <a:extLst>
                    <a:ext uri="{9D8B030D-6E8A-4147-A177-3AD203B41FA5}">
                      <a16:colId xmlns:a16="http://schemas.microsoft.com/office/drawing/2014/main" val="1062483439"/>
                    </a:ext>
                  </a:extLst>
                </a:gridCol>
                <a:gridCol w="1895611">
                  <a:extLst>
                    <a:ext uri="{9D8B030D-6E8A-4147-A177-3AD203B41FA5}">
                      <a16:colId xmlns:a16="http://schemas.microsoft.com/office/drawing/2014/main" val="589284744"/>
                    </a:ext>
                  </a:extLst>
                </a:gridCol>
              </a:tblGrid>
              <a:tr h="548640">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中心原子</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的杂化类型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参与杂化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的轨道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杂化轨道</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成键电</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原子的孤电子对数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分子的空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间结构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extLst>
                  <a:ext uri="{0D108BD9-81ED-4DB2-BD59-A6C34878D82A}">
                    <a16:rowId xmlns:a16="http://schemas.microsoft.com/office/drawing/2014/main" val="3019113296"/>
                  </a:ext>
                </a:extLst>
              </a:tr>
              <a:tr h="747504">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47729205"/>
                  </a:ext>
                </a:extLst>
              </a:tr>
              <a:tr h="1584176">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18116368"/>
                  </a:ext>
                </a:extLst>
              </a:tr>
              <a:tr h="1344149">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三角锥形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43170941"/>
                  </a:ext>
                </a:extLst>
              </a:tr>
              <a:tr h="110412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31440580"/>
                  </a:ext>
                </a:extLst>
              </a:tr>
            </a:tbl>
          </a:graphicData>
        </a:graphic>
      </p:graphicFrame>
      <p:pic>
        <p:nvPicPr>
          <p:cNvPr id="6" name="图片 5"/>
          <p:cNvPicPr>
            <a:picLocks noChangeAspect="1"/>
          </p:cNvPicPr>
          <p:nvPr/>
        </p:nvPicPr>
        <p:blipFill>
          <a:blip r:embed="rId2"/>
          <a:stretch>
            <a:fillRect/>
          </a:stretch>
        </p:blipFill>
        <p:spPr>
          <a:xfrm>
            <a:off x="10423634" y="2348880"/>
            <a:ext cx="1144180" cy="1459815"/>
          </a:xfrm>
          <a:prstGeom prst="rect">
            <a:avLst/>
          </a:prstGeom>
        </p:spPr>
      </p:pic>
      <p:pic>
        <p:nvPicPr>
          <p:cNvPr id="7" name="图片 6"/>
          <p:cNvPicPr>
            <a:picLocks noChangeAspect="1"/>
          </p:cNvPicPr>
          <p:nvPr/>
        </p:nvPicPr>
        <p:blipFill>
          <a:blip r:embed="rId3"/>
          <a:stretch>
            <a:fillRect/>
          </a:stretch>
        </p:blipFill>
        <p:spPr>
          <a:xfrm>
            <a:off x="10271670" y="4134255"/>
            <a:ext cx="1312013" cy="924752"/>
          </a:xfrm>
          <a:prstGeom prst="rect">
            <a:avLst/>
          </a:prstGeom>
        </p:spPr>
      </p:pic>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10285134" y="5301208"/>
            <a:ext cx="1421179" cy="929093"/>
          </a:xfrm>
          <a:prstGeom prst="rect">
            <a:avLst/>
          </a:prstGeom>
        </p:spPr>
      </p:pic>
    </p:spTree>
    <p:extLst>
      <p:ext uri="{BB962C8B-B14F-4D97-AF65-F5344CB8AC3E}">
        <p14:creationId xmlns:p14="http://schemas.microsoft.com/office/powerpoint/2010/main" val="1816021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34192" y="2556026"/>
            <a:ext cx="648072" cy="384622"/>
          </a:xfrm>
          <a:prstGeom prst="rect">
            <a:avLst/>
          </a:prstGeom>
        </p:spPr>
      </p:pic>
      <p:pic>
        <p:nvPicPr>
          <p:cNvPr id="4" name="图片 3"/>
          <p:cNvPicPr>
            <a:picLocks noChangeAspect="1"/>
          </p:cNvPicPr>
          <p:nvPr/>
        </p:nvPicPr>
        <p:blipFill>
          <a:blip r:embed="rId2"/>
          <a:stretch>
            <a:fillRect/>
          </a:stretch>
        </p:blipFill>
        <p:spPr>
          <a:xfrm>
            <a:off x="6815286" y="1988840"/>
            <a:ext cx="4968552" cy="384622"/>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价</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层电子对互斥模型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价层电子对互斥模型的基本要点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价电子对：包括孤电子对和成键电子对，即价电子对数＝成键电子对数＋孤电子对数。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在价层电子对互斥模型中，成键电子对数等于成键数目，不用区别单键还是双键。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价电子对分布的几何构型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分子中的价电子对由于相互排斥作用，而趋向于尽可能彼此远离以减小斥力，分子尽可能采取对称的空间结构。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价电子对数分别为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时，价电子对分布的几何构型分别为直线形、平面三角形、正四面体形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8420;FounderCES"/>
          <p:cNvPicPr/>
          <p:nvPr/>
        </p:nvPicPr>
        <p:blipFill>
          <a:blip r:embed="rId3"/>
          <a:stretch>
            <a:fillRect/>
          </a:stretch>
        </p:blipFill>
        <p:spPr>
          <a:xfrm>
            <a:off x="360854" y="889580"/>
            <a:ext cx="1354455" cy="359410"/>
          </a:xfrm>
          <a:prstGeom prst="rect">
            <a:avLst/>
          </a:prstGeom>
        </p:spPr>
      </p:pic>
    </p:spTree>
    <p:extLst>
      <p:ext uri="{BB962C8B-B14F-4D97-AF65-F5344CB8AC3E}">
        <p14:creationId xmlns:p14="http://schemas.microsoft.com/office/powerpoint/2010/main" val="312536433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1412</TotalTime>
  <Words>2697</Words>
  <Application>Microsoft Office PowerPoint</Application>
  <PresentationFormat>自定义</PresentationFormat>
  <Paragraphs>308</Paragraphs>
  <Slides>40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429</cp:revision>
  <dcterms:created xsi:type="dcterms:W3CDTF">2020-11-06T05:24:00Z</dcterms:created>
  <dcterms:modified xsi:type="dcterms:W3CDTF">2025-08-01T00:57:58Z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